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801600" cy="9601200" type="A3"/>
  <p:notesSz cx="6858000" cy="9144000"/>
  <p:defaultTextStyle>
    <a:defPPr>
      <a:defRPr lang="es-ES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84" autoAdjust="0"/>
    <p:restoredTop sz="94660"/>
  </p:normalViewPr>
  <p:slideViewPr>
    <p:cSldViewPr>
      <p:cViewPr>
        <p:scale>
          <a:sx n="84" d="100"/>
          <a:sy n="84" d="100"/>
        </p:scale>
        <p:origin x="912" y="3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E47062-1B48-46AA-A3EC-394609EA6C5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C903212-567E-46B8-BDC5-E466DBE394D8}">
      <dgm:prSet phldrT="[Texto]" custT="1"/>
      <dgm:spPr/>
      <dgm:t>
        <a:bodyPr/>
        <a:lstStyle/>
        <a:p>
          <a:r>
            <a:rPr lang="es-ES" sz="1400" b="1" dirty="0" smtClean="0">
              <a:solidFill>
                <a:schemeClr val="bg1"/>
              </a:solidFill>
            </a:rPr>
            <a:t>Escamas foliares</a:t>
          </a:r>
          <a:endParaRPr lang="es-ES" sz="1400" b="1" dirty="0">
            <a:solidFill>
              <a:schemeClr val="bg1"/>
            </a:solidFill>
          </a:endParaRPr>
        </a:p>
      </dgm:t>
    </dgm:pt>
    <dgm:pt modelId="{5911C3FE-5CB4-4156-8B81-F332E19AD35F}" type="parTrans" cxnId="{4E428236-58C3-4D9C-977C-F0537F37F72F}">
      <dgm:prSet/>
      <dgm:spPr/>
      <dgm:t>
        <a:bodyPr/>
        <a:lstStyle/>
        <a:p>
          <a:endParaRPr lang="es-ES"/>
        </a:p>
      </dgm:t>
    </dgm:pt>
    <dgm:pt modelId="{BF0203B6-2E45-4EA5-B49D-32D0245D7691}" type="sibTrans" cxnId="{4E428236-58C3-4D9C-977C-F0537F37F72F}">
      <dgm:prSet/>
      <dgm:spPr/>
      <dgm:t>
        <a:bodyPr/>
        <a:lstStyle/>
        <a:p>
          <a:endParaRPr lang="es-ES"/>
        </a:p>
      </dgm:t>
    </dgm:pt>
    <dgm:pt modelId="{55EDDE91-9464-4172-B2D1-4FB7642C23F9}" type="pres">
      <dgm:prSet presAssocID="{E5E47062-1B48-46AA-A3EC-394609EA6C59}" presName="arrowDiagram" presStyleCnt="0">
        <dgm:presLayoutVars>
          <dgm:chMax val="5"/>
          <dgm:dir/>
          <dgm:resizeHandles val="exact"/>
        </dgm:presLayoutVars>
      </dgm:prSet>
      <dgm:spPr/>
    </dgm:pt>
    <dgm:pt modelId="{07BBCFE3-B588-4C7D-A562-3D70124627F4}" type="pres">
      <dgm:prSet presAssocID="{E5E47062-1B48-46AA-A3EC-394609EA6C59}" presName="arrow" presStyleLbl="bgShp" presStyleIdx="0" presStyleCnt="1"/>
      <dgm:spPr/>
    </dgm:pt>
    <dgm:pt modelId="{4C278A8B-8731-4010-96C7-BC4C8864D6A8}" type="pres">
      <dgm:prSet presAssocID="{E5E47062-1B48-46AA-A3EC-394609EA6C59}" presName="arrowDiagram1" presStyleCnt="0">
        <dgm:presLayoutVars>
          <dgm:bulletEnabled val="1"/>
        </dgm:presLayoutVars>
      </dgm:prSet>
      <dgm:spPr/>
    </dgm:pt>
    <dgm:pt modelId="{BC75F588-3B92-4CB4-BBAF-C4AE110C1FD0}" type="pres">
      <dgm:prSet presAssocID="{BC903212-567E-46B8-BDC5-E466DBE394D8}" presName="bullet1" presStyleLbl="node1" presStyleIdx="0" presStyleCnt="1"/>
      <dgm:spPr/>
    </dgm:pt>
    <dgm:pt modelId="{219CF1B5-D69A-49FF-B974-0FB9C210CCA5}" type="pres">
      <dgm:prSet presAssocID="{BC903212-567E-46B8-BDC5-E466DBE394D8}" presName="textBox1" presStyleLbl="revTx" presStyleIdx="0" presStyleCnt="1" custScaleX="223810" custScaleY="165746" custLinFactNeighborX="-32142" custLinFactNeighborY="444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E428236-58C3-4D9C-977C-F0537F37F72F}" srcId="{E5E47062-1B48-46AA-A3EC-394609EA6C59}" destId="{BC903212-567E-46B8-BDC5-E466DBE394D8}" srcOrd="0" destOrd="0" parTransId="{5911C3FE-5CB4-4156-8B81-F332E19AD35F}" sibTransId="{BF0203B6-2E45-4EA5-B49D-32D0245D7691}"/>
    <dgm:cxn modelId="{4FB6F2E0-0347-4043-A64B-4EA26A7C92D8}" type="presOf" srcId="{E5E47062-1B48-46AA-A3EC-394609EA6C59}" destId="{55EDDE91-9464-4172-B2D1-4FB7642C23F9}" srcOrd="0" destOrd="0" presId="urn:microsoft.com/office/officeart/2005/8/layout/arrow2"/>
    <dgm:cxn modelId="{89514F1A-75C8-4D19-9577-162BF5259C7B}" type="presOf" srcId="{BC903212-567E-46B8-BDC5-E466DBE394D8}" destId="{219CF1B5-D69A-49FF-B974-0FB9C210CCA5}" srcOrd="0" destOrd="0" presId="urn:microsoft.com/office/officeart/2005/8/layout/arrow2"/>
    <dgm:cxn modelId="{5CE51871-6675-4DB9-8B97-9124B1D900CF}" type="presParOf" srcId="{55EDDE91-9464-4172-B2D1-4FB7642C23F9}" destId="{07BBCFE3-B588-4C7D-A562-3D70124627F4}" srcOrd="0" destOrd="0" presId="urn:microsoft.com/office/officeart/2005/8/layout/arrow2"/>
    <dgm:cxn modelId="{3DF65228-FB05-4E18-85D9-489BED6FD205}" type="presParOf" srcId="{55EDDE91-9464-4172-B2D1-4FB7642C23F9}" destId="{4C278A8B-8731-4010-96C7-BC4C8864D6A8}" srcOrd="1" destOrd="0" presId="urn:microsoft.com/office/officeart/2005/8/layout/arrow2"/>
    <dgm:cxn modelId="{F87067E7-EDDD-403E-9B18-E19BC7CF049F}" type="presParOf" srcId="{4C278A8B-8731-4010-96C7-BC4C8864D6A8}" destId="{BC75F588-3B92-4CB4-BBAF-C4AE110C1FD0}" srcOrd="0" destOrd="0" presId="urn:microsoft.com/office/officeart/2005/8/layout/arrow2"/>
    <dgm:cxn modelId="{77B56AE4-AC7D-478B-B45B-834441D6EEBF}" type="presParOf" srcId="{4C278A8B-8731-4010-96C7-BC4C8864D6A8}" destId="{219CF1B5-D69A-49FF-B974-0FB9C210CCA5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BCFE3-B588-4C7D-A562-3D70124627F4}">
      <dsp:nvSpPr>
        <dsp:cNvPr id="0" name=""/>
        <dsp:cNvSpPr/>
      </dsp:nvSpPr>
      <dsp:spPr>
        <a:xfrm>
          <a:off x="-32575" y="423076"/>
          <a:ext cx="1368152" cy="85509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75F588-3B92-4CB4-BBAF-C4AE110C1FD0}">
      <dsp:nvSpPr>
        <dsp:cNvPr id="0" name=""/>
        <dsp:cNvSpPr/>
      </dsp:nvSpPr>
      <dsp:spPr>
        <a:xfrm>
          <a:off x="1011324" y="596489"/>
          <a:ext cx="101243" cy="10124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9CF1B5-D69A-49FF-B974-0FB9C210CCA5}">
      <dsp:nvSpPr>
        <dsp:cNvPr id="0" name=""/>
        <dsp:cNvSpPr/>
      </dsp:nvSpPr>
      <dsp:spPr>
        <a:xfrm>
          <a:off x="2" y="720080"/>
          <a:ext cx="1224824" cy="1045956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53647" bIns="0" numCol="1" spcCol="1270" anchor="t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solidFill>
                <a:schemeClr val="bg1"/>
              </a:solidFill>
            </a:rPr>
            <a:t>Escamas foliares</a:t>
          </a:r>
          <a:endParaRPr lang="es-ES" sz="1400" b="1" kern="1200" dirty="0">
            <a:solidFill>
              <a:schemeClr val="bg1"/>
            </a:solidFill>
          </a:endParaRPr>
        </a:p>
      </dsp:txBody>
      <dsp:txXfrm>
        <a:off x="51061" y="771139"/>
        <a:ext cx="1122706" cy="94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6BA17-F982-41EF-B5B3-E68531EF0F46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F7D49-7E9C-4F09-8F21-63109BD05480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471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7D49-7E9C-4F09-8F21-63109BD05480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FF7D49-7E9C-4F09-8F21-63109BD05480}" type="slidenum">
              <a:rPr lang="es-ES" smtClean="0"/>
              <a:pPr/>
              <a:t>2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1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38338"/>
            <a:ext cx="12801600" cy="3092071"/>
          </a:xfrm>
          <a:prstGeom prst="rect">
            <a:avLst/>
          </a:prstGeom>
        </p:spPr>
      </p:pic>
      <p:pic>
        <p:nvPicPr>
          <p:cNvPr id="8" name="7 Imagen" descr="Ladera Castillo Sax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450531"/>
            <a:ext cx="2933700" cy="2150669"/>
          </a:xfrm>
          <a:prstGeom prst="rect">
            <a:avLst/>
          </a:prstGeom>
        </p:spPr>
      </p:pic>
      <p:sp>
        <p:nvSpPr>
          <p:cNvPr id="11" name="10 CuadroTexto"/>
          <p:cNvSpPr txBox="1"/>
          <p:nvPr userDrawn="1"/>
        </p:nvSpPr>
        <p:spPr>
          <a:xfrm>
            <a:off x="654562" y="1675453"/>
            <a:ext cx="10988421" cy="5170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endParaRPr lang="es-ES"/>
          </a:p>
        </p:txBody>
      </p:sp>
      <p:pic>
        <p:nvPicPr>
          <p:cNvPr id="6" name="Picture 9" descr="escudosax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986740" y="8473008"/>
            <a:ext cx="750764" cy="1012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/>
          <p:cNvPicPr>
            <a:picLocks noChangeAspect="1" noChangeArrowheads="1"/>
          </p:cNvPicPr>
          <p:nvPr userDrawn="1"/>
        </p:nvPicPr>
        <p:blipFill>
          <a:blip r:embed="rId5" cstate="print"/>
          <a:srcRect l="1274" t="47047" r="8657" b="40156"/>
          <a:stretch>
            <a:fillRect/>
          </a:stretch>
        </p:blipFill>
        <p:spPr bwMode="auto">
          <a:xfrm>
            <a:off x="2728392" y="8665096"/>
            <a:ext cx="8784976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27/02/2012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diagramLayout" Target="../diagrams/layout1.xml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diagramData" Target="../diagrams/data1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11" Type="http://schemas.openxmlformats.org/officeDocument/2006/relationships/image" Target="../media/image13.gif"/><Relationship Id="rId5" Type="http://schemas.openxmlformats.org/officeDocument/2006/relationships/image" Target="../media/image7.jpeg"/><Relationship Id="rId15" Type="http://schemas.openxmlformats.org/officeDocument/2006/relationships/diagramColors" Target="../diagrams/colors1.xml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54562" y="465719"/>
            <a:ext cx="9778686" cy="99104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s-ES" sz="5600" dirty="0" smtClean="0">
                <a:latin typeface="Berlin Sans FB" pitchFamily="34" charset="0"/>
              </a:rPr>
              <a:t>AMANTES DEL YESO</a:t>
            </a:r>
            <a:endParaRPr lang="es-ES" sz="5600" dirty="0">
              <a:latin typeface="Berlin Sans FB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4136" y="1824113"/>
            <a:ext cx="10297143" cy="62170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600" dirty="0" smtClean="0">
                <a:latin typeface="Berlin Sans FB" pitchFamily="34" charset="0"/>
              </a:rPr>
              <a:t>Los suelos de yeso, en los territorios secos, son ambientes inhóspitos para la mayoría de las plantas del planeta. Tan solo unas pocas especies (</a:t>
            </a:r>
            <a:r>
              <a:rPr lang="es-ES" sz="1600" dirty="0" err="1" smtClean="0">
                <a:latin typeface="Berlin Sans FB" pitchFamily="34" charset="0"/>
              </a:rPr>
              <a:t>gipsófilas</a:t>
            </a:r>
            <a:r>
              <a:rPr lang="es-ES" sz="1600" dirty="0" smtClean="0">
                <a:latin typeface="Berlin Sans FB" pitchFamily="34" charset="0"/>
              </a:rPr>
              <a:t>) han conseguido adaptarse a las </a:t>
            </a:r>
            <a:r>
              <a:rPr lang="es-ES" sz="1600" b="1" dirty="0" smtClean="0">
                <a:latin typeface="Berlin Sans FB" pitchFamily="34" charset="0"/>
              </a:rPr>
              <a:t>condiciones extremas </a:t>
            </a:r>
            <a:r>
              <a:rPr lang="es-ES" sz="1600" dirty="0" smtClean="0">
                <a:latin typeface="Berlin Sans FB" pitchFamily="34" charset="0"/>
              </a:rPr>
              <a:t>de estos hábitats singulares.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160440" y="2856384"/>
            <a:ext cx="1152128" cy="406265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s-ES" sz="1800" dirty="0" smtClean="0">
                <a:latin typeface="Berlin Sans FB" pitchFamily="34" charset="0"/>
              </a:rPr>
              <a:t> </a:t>
            </a:r>
            <a:r>
              <a:rPr lang="es-ES" sz="1600" dirty="0" smtClean="0">
                <a:latin typeface="Berlin Sans FB" pitchFamily="34" charset="0"/>
              </a:rPr>
              <a:t> sales  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232448" y="3576464"/>
            <a:ext cx="2448272" cy="37548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s-ES" sz="1600" dirty="0" smtClean="0">
                <a:latin typeface="Berlin Sans FB" pitchFamily="34" charset="0"/>
              </a:rPr>
              <a:t>nutrientes esenciales 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232448" y="3864496"/>
            <a:ext cx="2520280" cy="375487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s-ES" sz="1600" dirty="0" smtClean="0">
                <a:latin typeface="Berlin Sans FB" pitchFamily="34" charset="0"/>
              </a:rPr>
              <a:t> agua </a:t>
            </a:r>
            <a:endParaRPr lang="es-ES" sz="1600" dirty="0">
              <a:latin typeface="Berlin Sans FB" pitchFamily="34" charset="0"/>
            </a:endParaRPr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 rot="20302575" flipH="1" flipV="1">
            <a:off x="9229035" y="4442674"/>
            <a:ext cx="825944" cy="238671"/>
            <a:chOff x="2532" y="1051"/>
            <a:chExt cx="893" cy="246"/>
          </a:xfrm>
        </p:grpSpPr>
        <p:grpSp>
          <p:nvGrpSpPr>
            <p:cNvPr id="153" name="Group 9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59" name="AutoShape 10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0" name="AutoShape 11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1" name="AutoShape 12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2" name="AutoShape 13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154" name="Group 14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55" name="AutoShape 15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" name="AutoShape 16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" name="AutoShape 17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8" name="AutoShape 18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63" name="162 Flecha arriba"/>
          <p:cNvSpPr/>
          <p:nvPr/>
        </p:nvSpPr>
        <p:spPr>
          <a:xfrm>
            <a:off x="2728392" y="2784376"/>
            <a:ext cx="432048" cy="504056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4" name="163 Flecha arriba"/>
          <p:cNvSpPr/>
          <p:nvPr/>
        </p:nvSpPr>
        <p:spPr>
          <a:xfrm rot="10800000">
            <a:off x="2728392" y="3648472"/>
            <a:ext cx="432048" cy="504056"/>
          </a:xfrm>
          <a:prstGeom prst="upArrow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6" name="165 Imagen" descr="21072011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8152" y="2748372"/>
            <a:ext cx="1872208" cy="1404156"/>
          </a:xfrm>
          <a:prstGeom prst="rect">
            <a:avLst/>
          </a:prstGeom>
          <a:ln w="25400" cap="rnd"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0680" y="2568352"/>
            <a:ext cx="2535494" cy="18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9" name="168 CuadroTexto"/>
          <p:cNvSpPr txBox="1"/>
          <p:nvPr/>
        </p:nvSpPr>
        <p:spPr>
          <a:xfrm>
            <a:off x="8056984" y="2856384"/>
            <a:ext cx="4392488" cy="111415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600" dirty="0" smtClean="0">
                <a:latin typeface="Berlin Sans FB" pitchFamily="34" charset="0"/>
              </a:rPr>
              <a:t>Las estepas de yeso son consideradas </a:t>
            </a:r>
            <a:r>
              <a:rPr lang="es-ES" sz="1600" b="1" dirty="0" smtClean="0">
                <a:latin typeface="Berlin Sans FB" pitchFamily="34" charset="0"/>
              </a:rPr>
              <a:t>hábitats de conservación prioritaria</a:t>
            </a:r>
            <a:r>
              <a:rPr lang="es-ES" sz="1600" dirty="0" smtClean="0">
                <a:latin typeface="Berlin Sans FB" pitchFamily="34" charset="0"/>
              </a:rPr>
              <a:t> para la UE. En toda Europa solo se encuentran en enclaves concretos del centro y Este ibérico.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170" name="169 CuadroTexto"/>
          <p:cNvSpPr txBox="1"/>
          <p:nvPr/>
        </p:nvSpPr>
        <p:spPr>
          <a:xfrm>
            <a:off x="5392688" y="4724758"/>
            <a:ext cx="7128792" cy="867930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600" dirty="0" smtClean="0">
                <a:latin typeface="Berlin Sans FB" pitchFamily="34" charset="0"/>
              </a:rPr>
              <a:t>En Sax, la mejor representación de este hábitat se encuentra en el paraje natural de “El Plano”, aunque también, aquí, en la “Ladera del Castillo”, tienes el privilegio de observar estas </a:t>
            </a:r>
            <a:r>
              <a:rPr lang="es-ES" sz="1600" b="1" dirty="0" smtClean="0">
                <a:latin typeface="Berlin Sans FB" pitchFamily="34" charset="0"/>
              </a:rPr>
              <a:t>“joyas” </a:t>
            </a:r>
            <a:r>
              <a:rPr lang="es-ES" sz="1600" dirty="0" smtClean="0">
                <a:latin typeface="Berlin Sans FB" pitchFamily="34" charset="0"/>
              </a:rPr>
              <a:t>de la naturaleza.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208112" y="4440560"/>
            <a:ext cx="2376264" cy="3083921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r>
              <a:rPr lang="es-ES" sz="1600" dirty="0" smtClean="0">
                <a:latin typeface="Berlin Sans FB" pitchFamily="34" charset="0"/>
              </a:rPr>
              <a:t>Evitar la</a:t>
            </a:r>
            <a:r>
              <a:rPr lang="es-ES" sz="1600" b="1" dirty="0" smtClean="0">
                <a:latin typeface="Berlin Sans FB" pitchFamily="34" charset="0"/>
              </a:rPr>
              <a:t> deshidratación</a:t>
            </a:r>
            <a:r>
              <a:rPr lang="es-ES" sz="1600" dirty="0" smtClean="0">
                <a:latin typeface="Berlin Sans FB" pitchFamily="34" charset="0"/>
              </a:rPr>
              <a:t>: la principal  obsesión de las plantas </a:t>
            </a:r>
            <a:r>
              <a:rPr lang="es-ES" sz="1600" dirty="0" err="1" smtClean="0">
                <a:latin typeface="Berlin Sans FB" pitchFamily="34" charset="0"/>
              </a:rPr>
              <a:t>gifsófilas</a:t>
            </a:r>
            <a:r>
              <a:rPr lang="es-ES" sz="1600" dirty="0" smtClean="0">
                <a:latin typeface="Berlin Sans FB" pitchFamily="34" charset="0"/>
              </a:rPr>
              <a:t>.</a:t>
            </a:r>
          </a:p>
          <a:p>
            <a:endParaRPr lang="es-ES" sz="1600" dirty="0" smtClean="0">
              <a:latin typeface="Berlin Sans FB" pitchFamily="34" charset="0"/>
            </a:endParaRPr>
          </a:p>
          <a:p>
            <a:r>
              <a:rPr lang="es-ES" sz="1600" dirty="0" smtClean="0">
                <a:latin typeface="Berlin Sans FB" pitchFamily="34" charset="0"/>
              </a:rPr>
              <a:t>Para ello disponen de hojas pequeñas, gruesas, estrechas, duras, recubiertas de  ceras, o incluso de “escamas” que retienen la humedad del ambiente .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173" name="172 Más"/>
          <p:cNvSpPr/>
          <p:nvPr/>
        </p:nvSpPr>
        <p:spPr>
          <a:xfrm>
            <a:off x="2728392" y="2928392"/>
            <a:ext cx="432048" cy="432048"/>
          </a:xfrm>
          <a:prstGeom prst="mathPl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4" name="173 Menos"/>
          <p:cNvSpPr/>
          <p:nvPr/>
        </p:nvSpPr>
        <p:spPr>
          <a:xfrm>
            <a:off x="2759924" y="3680004"/>
            <a:ext cx="360040" cy="288032"/>
          </a:xfrm>
          <a:prstGeom prst="mathMinus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7" name="26 Imagen" descr="0610201176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2800401" y="4456326"/>
            <a:ext cx="1728192" cy="2407125"/>
          </a:xfrm>
          <a:prstGeom prst="rect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  <p:sp>
        <p:nvSpPr>
          <p:cNvPr id="28" name="27 CuadroTexto"/>
          <p:cNvSpPr txBox="1"/>
          <p:nvPr/>
        </p:nvSpPr>
        <p:spPr>
          <a:xfrm>
            <a:off x="2615909" y="6880033"/>
            <a:ext cx="2160240" cy="313932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200" dirty="0" smtClean="0">
                <a:latin typeface="Berlin Sans FB" pitchFamily="34" charset="0"/>
              </a:rPr>
              <a:t>Hoja de la jarilla de escamas</a:t>
            </a:r>
          </a:p>
        </p:txBody>
      </p:sp>
      <p:pic>
        <p:nvPicPr>
          <p:cNvPr id="29" name="28 Imagen" descr="06102011762.jpg"/>
          <p:cNvPicPr preferRelativeResize="0">
            <a:picLocks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744616" y="5968494"/>
            <a:ext cx="1656184" cy="2088000"/>
          </a:xfrm>
          <a:prstGeom prst="rect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0" name="29 CuadroTexto"/>
          <p:cNvSpPr txBox="1"/>
          <p:nvPr/>
        </p:nvSpPr>
        <p:spPr>
          <a:xfrm>
            <a:off x="4600600" y="8052249"/>
            <a:ext cx="1656184" cy="498598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200" dirty="0" smtClean="0">
                <a:latin typeface="Berlin Sans FB" pitchFamily="34" charset="0"/>
              </a:rPr>
              <a:t>Arnacho</a:t>
            </a:r>
          </a:p>
          <a:p>
            <a:pPr algn="just"/>
            <a:r>
              <a:rPr lang="es-ES" sz="1200" dirty="0" smtClean="0">
                <a:latin typeface="Berlin Sans FB" pitchFamily="34" charset="0"/>
              </a:rPr>
              <a:t>(</a:t>
            </a:r>
            <a:r>
              <a:rPr lang="es-ES" sz="1200" i="1" dirty="0" err="1" smtClean="0">
                <a:latin typeface="Berlin Sans FB" pitchFamily="34" charset="0"/>
              </a:rPr>
              <a:t>Ononis</a:t>
            </a:r>
            <a:r>
              <a:rPr lang="es-ES" sz="1200" i="1" dirty="0" smtClean="0">
                <a:latin typeface="Berlin Sans FB" pitchFamily="34" charset="0"/>
              </a:rPr>
              <a:t> </a:t>
            </a:r>
            <a:r>
              <a:rPr lang="es-ES" sz="1200" i="1" dirty="0" err="1" smtClean="0">
                <a:latin typeface="Berlin Sans FB" pitchFamily="34" charset="0"/>
              </a:rPr>
              <a:t>tridentata</a:t>
            </a:r>
            <a:r>
              <a:rPr lang="es-ES" sz="1200" i="1" dirty="0" smtClean="0">
                <a:latin typeface="Berlin Sans FB" pitchFamily="34" charset="0"/>
              </a:rPr>
              <a:t>)</a:t>
            </a:r>
            <a:endParaRPr lang="es-ES" sz="1600" dirty="0">
              <a:latin typeface="Berlin Sans FB" pitchFamily="34" charset="0"/>
            </a:endParaRPr>
          </a:p>
        </p:txBody>
      </p:sp>
      <p:pic>
        <p:nvPicPr>
          <p:cNvPr id="31" name="30 Imagen" descr="06102011765.jpg"/>
          <p:cNvPicPr preferRelativeResize="0"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6616824" y="5952728"/>
            <a:ext cx="1656000" cy="2088000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32" name="31 CuadroTexto"/>
          <p:cNvSpPr txBox="1"/>
          <p:nvPr/>
        </p:nvSpPr>
        <p:spPr>
          <a:xfrm>
            <a:off x="6495386" y="8052249"/>
            <a:ext cx="1656184" cy="498598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200" dirty="0" smtClean="0">
                <a:latin typeface="Berlin Sans FB" pitchFamily="34" charset="0"/>
              </a:rPr>
              <a:t>Tomillo amargo</a:t>
            </a:r>
          </a:p>
          <a:p>
            <a:pPr algn="just"/>
            <a:r>
              <a:rPr lang="es-ES" sz="1200" dirty="0" smtClean="0">
                <a:latin typeface="Berlin Sans FB" pitchFamily="34" charset="0"/>
              </a:rPr>
              <a:t>(</a:t>
            </a:r>
            <a:r>
              <a:rPr lang="es-ES" sz="1200" i="1" dirty="0" err="1" smtClean="0">
                <a:latin typeface="Berlin Sans FB" pitchFamily="34" charset="0"/>
              </a:rPr>
              <a:t>Teucrium</a:t>
            </a:r>
            <a:r>
              <a:rPr lang="es-ES" sz="1200" i="1" dirty="0" smtClean="0">
                <a:latin typeface="Berlin Sans FB" pitchFamily="34" charset="0"/>
              </a:rPr>
              <a:t> </a:t>
            </a:r>
            <a:r>
              <a:rPr lang="es-ES" sz="1200" i="1" dirty="0" err="1" smtClean="0">
                <a:latin typeface="Berlin Sans FB" pitchFamily="34" charset="0"/>
              </a:rPr>
              <a:t>libanitis</a:t>
            </a:r>
            <a:r>
              <a:rPr lang="es-ES" sz="1200" i="1" dirty="0" smtClean="0">
                <a:latin typeface="Berlin Sans FB" pitchFamily="34" charset="0"/>
              </a:rPr>
              <a:t>)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8417024" y="8052249"/>
            <a:ext cx="1656184" cy="498598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200" dirty="0" smtClean="0">
                <a:latin typeface="Berlin Sans FB" pitchFamily="34" charset="0"/>
              </a:rPr>
              <a:t>Herniaria de yesar</a:t>
            </a:r>
          </a:p>
          <a:p>
            <a:pPr algn="just"/>
            <a:r>
              <a:rPr lang="es-ES" sz="1200" dirty="0" smtClean="0">
                <a:latin typeface="Berlin Sans FB" pitchFamily="34" charset="0"/>
              </a:rPr>
              <a:t>(</a:t>
            </a:r>
            <a:r>
              <a:rPr lang="es-ES" sz="1200" i="1" dirty="0" smtClean="0">
                <a:latin typeface="Berlin Sans FB" pitchFamily="34" charset="0"/>
              </a:rPr>
              <a:t>Herniaria fruticosa)</a:t>
            </a:r>
            <a:endParaRPr lang="es-ES" sz="1600" dirty="0">
              <a:latin typeface="Berlin Sans FB" pitchFamily="34" charset="0"/>
            </a:endParaRPr>
          </a:p>
        </p:txBody>
      </p:sp>
      <p:pic>
        <p:nvPicPr>
          <p:cNvPr id="37" name="36 Imagen" descr="06102011772.jpg"/>
          <p:cNvPicPr preferRelativeResize="0"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>
          <a:xfrm>
            <a:off x="8561040" y="5968494"/>
            <a:ext cx="1656000" cy="2088000"/>
          </a:xfrm>
          <a:prstGeom prst="rect">
            <a:avLst/>
          </a:prstGeom>
          <a:ln w="28575">
            <a:solidFill>
              <a:srgbClr val="7030A0"/>
            </a:solidFill>
          </a:ln>
        </p:spPr>
      </p:pic>
      <p:pic>
        <p:nvPicPr>
          <p:cNvPr id="38" name="37 Imagen" descr="helianthemum_squamatum_t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52529" y="4152528"/>
            <a:ext cx="1368151" cy="1339503"/>
          </a:xfrm>
          <a:prstGeom prst="ellips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</p:pic>
      <p:pic>
        <p:nvPicPr>
          <p:cNvPr id="44" name="43 Imagen" descr="helianthemum_squamatum_tr2.jpg"/>
          <p:cNvPicPr preferRelativeResize="0">
            <a:picLocks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10498434" y="5968494"/>
            <a:ext cx="1656000" cy="2088000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</p:pic>
      <p:pic>
        <p:nvPicPr>
          <p:cNvPr id="39" name="38 Imagen" descr="lupa.gi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808512" y="4008512"/>
            <a:ext cx="1872208" cy="2576220"/>
          </a:xfrm>
          <a:prstGeom prst="rect">
            <a:avLst/>
          </a:prstGeom>
        </p:spPr>
      </p:pic>
      <p:sp>
        <p:nvSpPr>
          <p:cNvPr id="45" name="44 CuadroTexto"/>
          <p:cNvSpPr txBox="1"/>
          <p:nvPr/>
        </p:nvSpPr>
        <p:spPr>
          <a:xfrm>
            <a:off x="10383818" y="8052249"/>
            <a:ext cx="2232248" cy="498598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200" dirty="0" smtClean="0">
                <a:latin typeface="Berlin Sans FB" pitchFamily="34" charset="0"/>
              </a:rPr>
              <a:t>Jarilla de escamas</a:t>
            </a:r>
          </a:p>
          <a:p>
            <a:pPr algn="just"/>
            <a:r>
              <a:rPr lang="es-ES" sz="1200" dirty="0" smtClean="0">
                <a:latin typeface="Berlin Sans FB" pitchFamily="34" charset="0"/>
              </a:rPr>
              <a:t>(</a:t>
            </a:r>
            <a:r>
              <a:rPr lang="es-ES" sz="1200" i="1" dirty="0" err="1" smtClean="0">
                <a:latin typeface="Berlin Sans FB" pitchFamily="34" charset="0"/>
              </a:rPr>
              <a:t>Helianthemum</a:t>
            </a:r>
            <a:r>
              <a:rPr lang="es-ES" sz="1200" i="1" dirty="0" smtClean="0">
                <a:latin typeface="Berlin Sans FB" pitchFamily="34" charset="0"/>
              </a:rPr>
              <a:t> </a:t>
            </a:r>
            <a:r>
              <a:rPr lang="es-ES" sz="1200" i="1" dirty="0" err="1" smtClean="0">
                <a:latin typeface="Berlin Sans FB" pitchFamily="34" charset="0"/>
              </a:rPr>
              <a:t>squamatum</a:t>
            </a:r>
            <a:r>
              <a:rPr lang="es-ES" sz="1200" i="1" dirty="0" smtClean="0">
                <a:latin typeface="Berlin Sans FB" pitchFamily="34" charset="0"/>
              </a:rPr>
              <a:t>)</a:t>
            </a:r>
            <a:endParaRPr lang="es-ES" sz="1600" dirty="0">
              <a:latin typeface="Berlin Sans FB" pitchFamily="34" charset="0"/>
            </a:endParaRPr>
          </a:p>
        </p:txBody>
      </p:sp>
      <p:graphicFrame>
        <p:nvGraphicFramePr>
          <p:cNvPr id="40" name="39 Diagrama"/>
          <p:cNvGraphicFramePr/>
          <p:nvPr/>
        </p:nvGraphicFramePr>
        <p:xfrm>
          <a:off x="3376465" y="4296544"/>
          <a:ext cx="1368152" cy="1908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654562" y="465719"/>
            <a:ext cx="9778686" cy="991040"/>
          </a:xfrm>
          <a:prstGeom prst="rect">
            <a:avLst/>
          </a:prstGeom>
          <a:noFill/>
        </p:spPr>
        <p:txBody>
          <a:bodyPr wrap="square" lIns="128016" tIns="64008" rIns="128016" bIns="64008" rtlCol="0">
            <a:spAutoFit/>
          </a:bodyPr>
          <a:lstStyle/>
          <a:p>
            <a:r>
              <a:rPr lang="es-ES" sz="5600" dirty="0" smtClean="0">
                <a:latin typeface="Berlin Sans FB" pitchFamily="34" charset="0"/>
              </a:rPr>
              <a:t>HABITANTES DE LA ROCA</a:t>
            </a:r>
            <a:endParaRPr lang="es-ES" sz="5600" dirty="0">
              <a:latin typeface="Berlin Sans FB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424137" y="1848272"/>
            <a:ext cx="10441159" cy="62170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600" dirty="0" smtClean="0">
                <a:latin typeface="Berlin Sans FB" pitchFamily="34" charset="0"/>
              </a:rPr>
              <a:t>La flora o </a:t>
            </a:r>
            <a:r>
              <a:rPr lang="es-ES" sz="1600" b="1" dirty="0" smtClean="0">
                <a:latin typeface="Berlin Sans FB" pitchFamily="34" charset="0"/>
              </a:rPr>
              <a:t>vegetación rupícola </a:t>
            </a:r>
            <a:r>
              <a:rPr lang="es-ES" sz="1600" dirty="0" smtClean="0">
                <a:latin typeface="Berlin Sans FB" pitchFamily="34" charset="0"/>
              </a:rPr>
              <a:t>es aquella íntimamente adaptada a la vida en ambientes rocosos, bien en crestas y paredes verticales, sobre laderas de mayor o menor pendiente o en pedregales.</a:t>
            </a:r>
            <a:endParaRPr lang="es-ES" sz="1600" dirty="0">
              <a:latin typeface="Berlin Sans FB" pitchFamily="34" charset="0"/>
            </a:endParaRP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 rot="20302575" flipH="1" flipV="1">
            <a:off x="9229035" y="4442674"/>
            <a:ext cx="825944" cy="238671"/>
            <a:chOff x="2532" y="1051"/>
            <a:chExt cx="893" cy="246"/>
          </a:xfrm>
        </p:grpSpPr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2532" y="1051"/>
              <a:ext cx="743" cy="185"/>
              <a:chOff x="1565" y="2568"/>
              <a:chExt cx="1118" cy="279"/>
            </a:xfrm>
          </p:grpSpPr>
          <p:sp>
            <p:nvSpPr>
              <p:cNvPr id="159" name="AutoShape 10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0" name="AutoShape 11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1" name="AutoShape 12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62" name="AutoShape 13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  <p:grpSp>
          <p:nvGrpSpPr>
            <p:cNvPr id="9" name="Group 14"/>
            <p:cNvGrpSpPr>
              <a:grpSpLocks/>
            </p:cNvGrpSpPr>
            <p:nvPr/>
          </p:nvGrpSpPr>
          <p:grpSpPr bwMode="auto">
            <a:xfrm rot="1353540">
              <a:off x="2682" y="1111"/>
              <a:ext cx="743" cy="186"/>
              <a:chOff x="1565" y="2568"/>
              <a:chExt cx="1118" cy="279"/>
            </a:xfrm>
          </p:grpSpPr>
          <p:sp>
            <p:nvSpPr>
              <p:cNvPr id="155" name="AutoShape 15"/>
              <p:cNvSpPr>
                <a:spLocks noChangeArrowheads="1"/>
              </p:cNvSpPr>
              <p:nvPr/>
            </p:nvSpPr>
            <p:spPr bwMode="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6" name="AutoShape 16"/>
              <p:cNvSpPr>
                <a:spLocks noChangeArrowheads="1"/>
              </p:cNvSpPr>
              <p:nvPr/>
            </p:nvSpPr>
            <p:spPr bwMode="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7" name="AutoShape 17"/>
              <p:cNvSpPr>
                <a:spLocks noChangeArrowheads="1"/>
              </p:cNvSpPr>
              <p:nvPr/>
            </p:nvSpPr>
            <p:spPr bwMode="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158" name="AutoShape 18"/>
              <p:cNvSpPr>
                <a:spLocks noChangeArrowheads="1"/>
              </p:cNvSpPr>
              <p:nvPr/>
            </p:nvSpPr>
            <p:spPr bwMode="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FFFFF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</p:grpSp>
      </p:grpSp>
      <p:sp>
        <p:nvSpPr>
          <p:cNvPr id="169" name="168 CuadroTexto"/>
          <p:cNvSpPr txBox="1"/>
          <p:nvPr/>
        </p:nvSpPr>
        <p:spPr>
          <a:xfrm>
            <a:off x="2944416" y="7464896"/>
            <a:ext cx="8928992" cy="1237262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“Tonto el </a:t>
            </a:r>
            <a:r>
              <a:rPr lang="es-ES" sz="1600" b="1" dirty="0" err="1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últilmo</a:t>
            </a:r>
            <a:r>
              <a:rPr lang="es-ES" sz="1600" b="1" dirty="0" smtClean="0">
                <a:solidFill>
                  <a:schemeClr val="accent3">
                    <a:lumMod val="50000"/>
                  </a:schemeClr>
                </a:solidFill>
                <a:latin typeface="Berlin Sans FB" pitchFamily="34" charset="0"/>
              </a:rPr>
              <a:t>”. La colonización del espacio una lucha sin cuartel.</a:t>
            </a:r>
            <a:r>
              <a:rPr lang="es-ES" sz="1600" dirty="0" smtClean="0">
                <a:latin typeface="Berlin Sans FB" pitchFamily="34" charset="0"/>
              </a:rPr>
              <a:t> </a:t>
            </a:r>
          </a:p>
          <a:p>
            <a:pPr algn="just"/>
            <a:endParaRPr lang="es-ES" sz="800" dirty="0" smtClean="0">
              <a:latin typeface="Berlin Sans FB" pitchFamily="34" charset="0"/>
            </a:endParaRPr>
          </a:p>
          <a:p>
            <a:pPr algn="just"/>
            <a:r>
              <a:rPr lang="es-ES" sz="1600" dirty="0" smtClean="0">
                <a:latin typeface="Berlin Sans FB" pitchFamily="34" charset="0"/>
              </a:rPr>
              <a:t>Todo vale: raíces capaces de penetrar las grietas y anclarse en la roca, aprovechar el escaso suelo de pequeños rellanos terrosos, o desarrollar extensas raíces y rizomas (tallos modificados) para colonizar mayor superficie o mantenerse en pie.</a:t>
            </a:r>
            <a:endParaRPr lang="es-ES" sz="1600" dirty="0">
              <a:latin typeface="Berlin Sans FB" pitchFamily="34" charset="0"/>
            </a:endParaRPr>
          </a:p>
        </p:txBody>
      </p:sp>
      <p:sp>
        <p:nvSpPr>
          <p:cNvPr id="172" name="171 CuadroTexto"/>
          <p:cNvSpPr txBox="1"/>
          <p:nvPr/>
        </p:nvSpPr>
        <p:spPr>
          <a:xfrm>
            <a:off x="352128" y="3648472"/>
            <a:ext cx="2232248" cy="2591479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lIns="128016" tIns="64008" rIns="128016" bIns="64008" rtlCol="0">
            <a:spAutoFit/>
          </a:bodyPr>
          <a:lstStyle/>
          <a:p>
            <a:r>
              <a:rPr lang="es-ES" sz="1600" dirty="0" smtClean="0">
                <a:latin typeface="Berlin Sans FB" pitchFamily="34" charset="0"/>
              </a:rPr>
              <a:t>Entre las condiciones adversas que tienen que soportar las plantas rupícolas, se encuentran: la</a:t>
            </a:r>
            <a:r>
              <a:rPr lang="es-ES" sz="1600" b="1" dirty="0" smtClean="0">
                <a:latin typeface="Berlin Sans FB" pitchFamily="34" charset="0"/>
              </a:rPr>
              <a:t> falta de tierra</a:t>
            </a:r>
            <a:r>
              <a:rPr lang="es-ES" sz="1600" dirty="0" smtClean="0">
                <a:latin typeface="Berlin Sans FB" pitchFamily="34" charset="0"/>
              </a:rPr>
              <a:t> donde arraigar, la </a:t>
            </a:r>
            <a:r>
              <a:rPr lang="es-ES" sz="1600" b="1" dirty="0" smtClean="0">
                <a:latin typeface="Berlin Sans FB" pitchFamily="34" charset="0"/>
              </a:rPr>
              <a:t>sequía</a:t>
            </a:r>
            <a:r>
              <a:rPr lang="es-ES" sz="1600" dirty="0" smtClean="0">
                <a:latin typeface="Berlin Sans FB" pitchFamily="34" charset="0"/>
              </a:rPr>
              <a:t>, y la </a:t>
            </a:r>
            <a:r>
              <a:rPr lang="es-ES" sz="1600" b="1" dirty="0" smtClean="0">
                <a:latin typeface="Berlin Sans FB" pitchFamily="34" charset="0"/>
              </a:rPr>
              <a:t>diferencia de temperatura</a:t>
            </a:r>
            <a:r>
              <a:rPr lang="es-ES" sz="1600" dirty="0" smtClean="0">
                <a:latin typeface="Berlin Sans FB" pitchFamily="34" charset="0"/>
              </a:rPr>
              <a:t> entre el día y la noche.</a:t>
            </a:r>
            <a:endParaRPr lang="es-ES" sz="1600" dirty="0">
              <a:latin typeface="Berlin Sans FB" pitchFamily="34" charset="0"/>
            </a:endParaRPr>
          </a:p>
        </p:txBody>
      </p:sp>
      <p:pic>
        <p:nvPicPr>
          <p:cNvPr id="43" name="42 Imagen" descr="21072011530.jpg"/>
          <p:cNvPicPr>
            <a:picLocks noChangeAspect="1"/>
          </p:cNvPicPr>
          <p:nvPr/>
        </p:nvPicPr>
        <p:blipFill>
          <a:blip r:embed="rId3" cstate="print">
            <a:lum bright="40000" contrast="-10000"/>
          </a:blip>
          <a:stretch>
            <a:fillRect/>
          </a:stretch>
        </p:blipFill>
        <p:spPr>
          <a:xfrm>
            <a:off x="2944416" y="2640360"/>
            <a:ext cx="8928992" cy="4714673"/>
          </a:xfrm>
          <a:prstGeom prst="rect">
            <a:avLst/>
          </a:prstGeom>
        </p:spPr>
      </p:pic>
      <p:grpSp>
        <p:nvGrpSpPr>
          <p:cNvPr id="38" name="37 Grupo"/>
          <p:cNvGrpSpPr/>
          <p:nvPr/>
        </p:nvGrpSpPr>
        <p:grpSpPr>
          <a:xfrm>
            <a:off x="5549484" y="5369907"/>
            <a:ext cx="2097989" cy="1829188"/>
            <a:chOff x="9425136" y="4944616"/>
            <a:chExt cx="2216424" cy="2123250"/>
          </a:xfrm>
        </p:grpSpPr>
        <p:sp>
          <p:nvSpPr>
            <p:cNvPr id="34" name="33 CuadroTexto"/>
            <p:cNvSpPr txBox="1"/>
            <p:nvPr/>
          </p:nvSpPr>
          <p:spPr>
            <a:xfrm>
              <a:off x="9425136" y="6569268"/>
              <a:ext cx="1656184" cy="49859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28016" tIns="64008" rIns="128016" bIns="64008" rtlCol="0">
              <a:spAutoFit/>
            </a:bodyPr>
            <a:lstStyle/>
            <a:p>
              <a:pPr algn="just"/>
              <a:r>
                <a:rPr lang="es-ES" sz="1200" dirty="0" smtClean="0">
                  <a:latin typeface="Berlin Sans FB" pitchFamily="34" charset="0"/>
                </a:rPr>
                <a:t>Clavelina de roca</a:t>
              </a:r>
            </a:p>
            <a:p>
              <a:pPr algn="just"/>
              <a:r>
                <a:rPr lang="es-ES" sz="1200" dirty="0" smtClean="0">
                  <a:latin typeface="Berlin Sans FB" pitchFamily="34" charset="0"/>
                </a:rPr>
                <a:t>(</a:t>
              </a:r>
              <a:r>
                <a:rPr lang="es-ES" sz="1200" i="1" dirty="0" err="1" smtClean="0">
                  <a:latin typeface="Berlin Sans FB" pitchFamily="34" charset="0"/>
                </a:rPr>
                <a:t>Dianthus</a:t>
              </a:r>
              <a:r>
                <a:rPr lang="es-ES" sz="1200" i="1" dirty="0" smtClean="0">
                  <a:latin typeface="Berlin Sans FB" pitchFamily="34" charset="0"/>
                </a:rPr>
                <a:t> </a:t>
              </a:r>
              <a:r>
                <a:rPr lang="es-ES" sz="1200" i="1" dirty="0" err="1" smtClean="0">
                  <a:latin typeface="Berlin Sans FB" pitchFamily="34" charset="0"/>
                </a:rPr>
                <a:t>broterii</a:t>
              </a:r>
              <a:r>
                <a:rPr lang="es-ES" sz="1200" i="1" dirty="0" smtClean="0">
                  <a:latin typeface="Berlin Sans FB" pitchFamily="34" charset="0"/>
                </a:rPr>
                <a:t>)</a:t>
              </a:r>
              <a:endParaRPr lang="es-ES" sz="1600" dirty="0">
                <a:latin typeface="Berlin Sans FB" pitchFamily="34" charset="0"/>
              </a:endParaRPr>
            </a:p>
          </p:txBody>
        </p:sp>
        <p:pic>
          <p:nvPicPr>
            <p:cNvPr id="23" name="22 Imagen" descr="PICT1833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97144" y="4944616"/>
              <a:ext cx="2144416" cy="1608312"/>
            </a:xfrm>
            <a:prstGeom prst="rect">
              <a:avLst/>
            </a:prstGeom>
          </p:spPr>
        </p:pic>
      </p:grpSp>
      <p:grpSp>
        <p:nvGrpSpPr>
          <p:cNvPr id="37" name="36 Grupo"/>
          <p:cNvGrpSpPr/>
          <p:nvPr/>
        </p:nvGrpSpPr>
        <p:grpSpPr>
          <a:xfrm>
            <a:off x="3080736" y="5183802"/>
            <a:ext cx="2044807" cy="1794318"/>
            <a:chOff x="6904856" y="5016624"/>
            <a:chExt cx="2160240" cy="2082774"/>
          </a:xfrm>
        </p:grpSpPr>
        <p:sp>
          <p:nvSpPr>
            <p:cNvPr id="32" name="31 CuadroTexto"/>
            <p:cNvSpPr txBox="1"/>
            <p:nvPr/>
          </p:nvSpPr>
          <p:spPr>
            <a:xfrm>
              <a:off x="6904856" y="6600800"/>
              <a:ext cx="2023046" cy="49859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28016" tIns="64008" rIns="128016" bIns="64008" rtlCol="0">
              <a:spAutoFit/>
            </a:bodyPr>
            <a:lstStyle/>
            <a:p>
              <a:pPr algn="just"/>
              <a:r>
                <a:rPr lang="es-ES" sz="1200" dirty="0" smtClean="0">
                  <a:latin typeface="Berlin Sans FB" pitchFamily="34" charset="0"/>
                </a:rPr>
                <a:t>Zapatitos de la Virgen</a:t>
              </a:r>
            </a:p>
            <a:p>
              <a:pPr algn="just"/>
              <a:r>
                <a:rPr lang="es-ES" sz="1200" dirty="0" smtClean="0">
                  <a:latin typeface="Berlin Sans FB" pitchFamily="34" charset="0"/>
                </a:rPr>
                <a:t>(</a:t>
              </a:r>
              <a:r>
                <a:rPr lang="es-ES" sz="1200" i="1" dirty="0" err="1" smtClean="0">
                  <a:latin typeface="Berlin Sans FB" pitchFamily="34" charset="0"/>
                </a:rPr>
                <a:t>Sarcocapnos</a:t>
              </a:r>
              <a:r>
                <a:rPr lang="es-ES" sz="1200" i="1" dirty="0" smtClean="0">
                  <a:latin typeface="Berlin Sans FB" pitchFamily="34" charset="0"/>
                </a:rPr>
                <a:t> </a:t>
              </a:r>
              <a:r>
                <a:rPr lang="es-ES" sz="1200" i="1" dirty="0" err="1" smtClean="0">
                  <a:latin typeface="Berlin Sans FB" pitchFamily="34" charset="0"/>
                </a:rPr>
                <a:t>saetabensis</a:t>
              </a:r>
              <a:r>
                <a:rPr lang="es-ES" sz="1200" i="1" dirty="0" smtClean="0">
                  <a:latin typeface="Berlin Sans FB" pitchFamily="34" charset="0"/>
                </a:rPr>
                <a:t>)</a:t>
              </a:r>
              <a:endParaRPr lang="es-ES" sz="1600" dirty="0">
                <a:latin typeface="Berlin Sans FB" pitchFamily="34" charset="0"/>
              </a:endParaRPr>
            </a:p>
          </p:txBody>
        </p:sp>
        <p:pic>
          <p:nvPicPr>
            <p:cNvPr id="24" name="23 Imagen" descr="PICT0004 (2)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76863" y="5016624"/>
              <a:ext cx="2088233" cy="1566175"/>
            </a:xfrm>
            <a:prstGeom prst="rect">
              <a:avLst/>
            </a:prstGeom>
          </p:spPr>
        </p:pic>
      </p:grpSp>
      <p:grpSp>
        <p:nvGrpSpPr>
          <p:cNvPr id="51" name="50 Grupo"/>
          <p:cNvGrpSpPr/>
          <p:nvPr/>
        </p:nvGrpSpPr>
        <p:grpSpPr>
          <a:xfrm>
            <a:off x="3557858" y="3074606"/>
            <a:ext cx="2044807" cy="1863372"/>
            <a:chOff x="3557858" y="3074606"/>
            <a:chExt cx="2044807" cy="1863372"/>
          </a:xfrm>
        </p:grpSpPr>
        <p:sp>
          <p:nvSpPr>
            <p:cNvPr id="45" name="44 CuadroTexto"/>
            <p:cNvSpPr txBox="1"/>
            <p:nvPr/>
          </p:nvSpPr>
          <p:spPr>
            <a:xfrm>
              <a:off x="3557858" y="4439380"/>
              <a:ext cx="1978846" cy="49859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28016" tIns="64008" rIns="128016" bIns="64008" rtlCol="0">
              <a:spAutoFit/>
            </a:bodyPr>
            <a:lstStyle/>
            <a:p>
              <a:pPr algn="just"/>
              <a:r>
                <a:rPr lang="es-ES" sz="1200" dirty="0" smtClean="0">
                  <a:latin typeface="Berlin Sans FB" pitchFamily="34" charset="0"/>
                </a:rPr>
                <a:t>Pinillo de oro</a:t>
              </a:r>
            </a:p>
            <a:p>
              <a:pPr algn="just"/>
              <a:r>
                <a:rPr lang="es-ES" sz="1200" dirty="0" smtClean="0">
                  <a:latin typeface="Berlin Sans FB" pitchFamily="34" charset="0"/>
                </a:rPr>
                <a:t>(</a:t>
              </a:r>
              <a:r>
                <a:rPr lang="es-ES" sz="1200" i="1" dirty="0" err="1" smtClean="0">
                  <a:latin typeface="Berlin Sans FB" pitchFamily="34" charset="0"/>
                </a:rPr>
                <a:t>Hypericum</a:t>
              </a:r>
              <a:r>
                <a:rPr lang="es-ES" sz="1200" i="1" dirty="0" smtClean="0">
                  <a:latin typeface="Berlin Sans FB" pitchFamily="34" charset="0"/>
                </a:rPr>
                <a:t> </a:t>
              </a:r>
              <a:r>
                <a:rPr lang="es-ES" sz="1200" i="1" dirty="0" err="1" smtClean="0">
                  <a:latin typeface="Berlin Sans FB" pitchFamily="34" charset="0"/>
                </a:rPr>
                <a:t>ericoides</a:t>
              </a:r>
              <a:r>
                <a:rPr lang="es-ES" sz="1200" i="1" dirty="0" smtClean="0">
                  <a:latin typeface="Berlin Sans FB" pitchFamily="34" charset="0"/>
                </a:rPr>
                <a:t>)</a:t>
              </a:r>
              <a:endParaRPr lang="es-ES" sz="1600" dirty="0">
                <a:latin typeface="Berlin Sans FB" pitchFamily="34" charset="0"/>
              </a:endParaRPr>
            </a:p>
          </p:txBody>
        </p:sp>
        <p:pic>
          <p:nvPicPr>
            <p:cNvPr id="25" name="24 Imagen" descr="pinillo de oro (2)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26018" y="3074606"/>
              <a:ext cx="1976647" cy="1349265"/>
            </a:xfrm>
            <a:prstGeom prst="rect">
              <a:avLst/>
            </a:prstGeom>
          </p:spPr>
        </p:pic>
      </p:grpSp>
      <p:grpSp>
        <p:nvGrpSpPr>
          <p:cNvPr id="41" name="40 Grupo"/>
          <p:cNvGrpSpPr/>
          <p:nvPr/>
        </p:nvGrpSpPr>
        <p:grpSpPr>
          <a:xfrm>
            <a:off x="9857184" y="2856384"/>
            <a:ext cx="1704006" cy="2194217"/>
            <a:chOff x="5201374" y="6744816"/>
            <a:chExt cx="1656184" cy="2334714"/>
          </a:xfrm>
        </p:grpSpPr>
        <p:sp>
          <p:nvSpPr>
            <p:cNvPr id="30" name="29 CuadroTexto"/>
            <p:cNvSpPr txBox="1"/>
            <p:nvPr/>
          </p:nvSpPr>
          <p:spPr>
            <a:xfrm>
              <a:off x="5201374" y="8622482"/>
              <a:ext cx="1656184" cy="45704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28016" tIns="64008" rIns="128016" bIns="64008" rtlCol="0">
              <a:spAutoFit/>
            </a:bodyPr>
            <a:lstStyle/>
            <a:p>
              <a:pPr algn="just"/>
              <a:r>
                <a:rPr lang="es-ES" sz="1200" dirty="0" err="1" smtClean="0">
                  <a:latin typeface="Berlin Sans FB" pitchFamily="34" charset="0"/>
                </a:rPr>
                <a:t>Raim</a:t>
              </a:r>
              <a:r>
                <a:rPr lang="es-ES" sz="1200" dirty="0" smtClean="0">
                  <a:latin typeface="Berlin Sans FB" pitchFamily="34" charset="0"/>
                </a:rPr>
                <a:t> de pastor</a:t>
              </a:r>
            </a:p>
            <a:p>
              <a:pPr algn="just"/>
              <a:r>
                <a:rPr lang="es-ES" sz="1200" dirty="0" smtClean="0">
                  <a:latin typeface="Berlin Sans FB" pitchFamily="34" charset="0"/>
                </a:rPr>
                <a:t>(</a:t>
              </a:r>
              <a:r>
                <a:rPr lang="es-ES" sz="1200" i="1" dirty="0" err="1" smtClean="0">
                  <a:latin typeface="Berlin Sans FB" pitchFamily="34" charset="0"/>
                </a:rPr>
                <a:t>Sedum</a:t>
              </a:r>
              <a:r>
                <a:rPr lang="es-ES" sz="1200" i="1" dirty="0" smtClean="0">
                  <a:latin typeface="Berlin Sans FB" pitchFamily="34" charset="0"/>
                </a:rPr>
                <a:t>  </a:t>
              </a:r>
              <a:r>
                <a:rPr lang="es-ES" sz="1200" i="1" dirty="0" err="1" smtClean="0">
                  <a:latin typeface="Berlin Sans FB" pitchFamily="34" charset="0"/>
                </a:rPr>
                <a:t>sediforme</a:t>
              </a:r>
              <a:r>
                <a:rPr lang="es-ES" sz="1200" i="1" dirty="0" smtClean="0">
                  <a:latin typeface="Berlin Sans FB" pitchFamily="34" charset="0"/>
                </a:rPr>
                <a:t>)</a:t>
              </a:r>
              <a:endParaRPr lang="es-ES" sz="1600" dirty="0">
                <a:latin typeface="Berlin Sans FB" pitchFamily="34" charset="0"/>
              </a:endParaRPr>
            </a:p>
          </p:txBody>
        </p:sp>
        <p:pic>
          <p:nvPicPr>
            <p:cNvPr id="27" name="26 Imagen" descr="21072011527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>
            <a:xfrm>
              <a:off x="5320680" y="6744816"/>
              <a:ext cx="1296144" cy="1871151"/>
            </a:xfrm>
            <a:prstGeom prst="rect">
              <a:avLst/>
            </a:prstGeom>
          </p:spPr>
        </p:pic>
      </p:grpSp>
      <p:grpSp>
        <p:nvGrpSpPr>
          <p:cNvPr id="40" name="39 Grupo"/>
          <p:cNvGrpSpPr/>
          <p:nvPr/>
        </p:nvGrpSpPr>
        <p:grpSpPr>
          <a:xfrm>
            <a:off x="6625069" y="3136641"/>
            <a:ext cx="2044807" cy="1799020"/>
            <a:chOff x="9713168" y="7032848"/>
            <a:chExt cx="2160240" cy="2088232"/>
          </a:xfrm>
        </p:grpSpPr>
        <p:pic>
          <p:nvPicPr>
            <p:cNvPr id="31" name="30 Imagen" descr="21072011529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785176" y="7032848"/>
              <a:ext cx="2088232" cy="1566174"/>
            </a:xfrm>
            <a:prstGeom prst="rect">
              <a:avLst/>
            </a:prstGeom>
          </p:spPr>
        </p:pic>
        <p:sp>
          <p:nvSpPr>
            <p:cNvPr id="33" name="32 CuadroTexto"/>
            <p:cNvSpPr txBox="1"/>
            <p:nvPr/>
          </p:nvSpPr>
          <p:spPr>
            <a:xfrm>
              <a:off x="9713168" y="8622482"/>
              <a:ext cx="1872208" cy="498598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lIns="128016" tIns="64008" rIns="128016" bIns="64008" rtlCol="0">
              <a:spAutoFit/>
            </a:bodyPr>
            <a:lstStyle/>
            <a:p>
              <a:pPr algn="just"/>
              <a:r>
                <a:rPr lang="es-ES" sz="1200" dirty="0" smtClean="0">
                  <a:latin typeface="Berlin Sans FB" pitchFamily="34" charset="0"/>
                </a:rPr>
                <a:t>Té de roca</a:t>
              </a:r>
            </a:p>
            <a:p>
              <a:pPr algn="just"/>
              <a:r>
                <a:rPr lang="es-ES" sz="1200" dirty="0" smtClean="0">
                  <a:latin typeface="Berlin Sans FB" pitchFamily="34" charset="0"/>
                </a:rPr>
                <a:t>(</a:t>
              </a:r>
              <a:r>
                <a:rPr lang="es-ES" sz="1200" i="1" dirty="0" err="1" smtClean="0">
                  <a:latin typeface="Berlin Sans FB" pitchFamily="34" charset="0"/>
                </a:rPr>
                <a:t>Chiliadenus</a:t>
              </a:r>
              <a:r>
                <a:rPr lang="es-ES" sz="1200" i="1" dirty="0" smtClean="0">
                  <a:latin typeface="Berlin Sans FB" pitchFamily="34" charset="0"/>
                </a:rPr>
                <a:t> </a:t>
              </a:r>
              <a:r>
                <a:rPr lang="es-ES" sz="1200" i="1" dirty="0" err="1" smtClean="0">
                  <a:latin typeface="Berlin Sans FB" pitchFamily="34" charset="0"/>
                </a:rPr>
                <a:t>glutinosus</a:t>
              </a:r>
              <a:r>
                <a:rPr lang="es-ES" sz="1200" i="1" dirty="0" smtClean="0">
                  <a:latin typeface="Berlin Sans FB" pitchFamily="34" charset="0"/>
                </a:rPr>
                <a:t>)</a:t>
              </a:r>
              <a:endParaRPr lang="es-ES" sz="1600" dirty="0">
                <a:latin typeface="Berlin Sans FB" pitchFamily="34" charset="0"/>
              </a:endParaRPr>
            </a:p>
          </p:txBody>
        </p:sp>
      </p:grpSp>
      <p:grpSp>
        <p:nvGrpSpPr>
          <p:cNvPr id="42" name="41 Grupo"/>
          <p:cNvGrpSpPr/>
          <p:nvPr/>
        </p:nvGrpSpPr>
        <p:grpSpPr>
          <a:xfrm>
            <a:off x="8124595" y="5088632"/>
            <a:ext cx="3067211" cy="2219059"/>
            <a:chOff x="3232448" y="4152528"/>
            <a:chExt cx="3240360" cy="2575797"/>
          </a:xfrm>
        </p:grpSpPr>
        <p:sp>
          <p:nvSpPr>
            <p:cNvPr id="6" name="5 CuadroTexto"/>
            <p:cNvSpPr txBox="1"/>
            <p:nvPr/>
          </p:nvSpPr>
          <p:spPr>
            <a:xfrm>
              <a:off x="3232448" y="5952728"/>
              <a:ext cx="3240360" cy="775597"/>
            </a:xfrm>
            <a:prstGeom prst="rect">
              <a:avLst/>
            </a:prstGeom>
            <a:noFill/>
          </p:spPr>
          <p:txBody>
            <a:bodyPr wrap="square" lIns="128016" tIns="64008" rIns="128016" bIns="64008" rtlCol="0">
              <a:spAutoFit/>
            </a:bodyPr>
            <a:lstStyle/>
            <a:p>
              <a:r>
                <a:rPr lang="es-ES" sz="1400" dirty="0" smtClean="0">
                  <a:latin typeface="Berlin Sans FB" pitchFamily="34" charset="0"/>
                </a:rPr>
                <a:t>La forma “achaparrada” de este espino negro, le protege contra la fuerza del viento.</a:t>
              </a:r>
              <a:endParaRPr lang="es-ES" sz="1400" dirty="0">
                <a:latin typeface="Berlin Sans FB" pitchFamily="34" charset="0"/>
              </a:endParaRPr>
            </a:p>
          </p:txBody>
        </p:sp>
        <p:pic>
          <p:nvPicPr>
            <p:cNvPr id="36" name="35 Imagen" descr="21072011531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376464" y="4152528"/>
              <a:ext cx="2376264" cy="1782198"/>
            </a:xfrm>
            <a:prstGeom prst="rect">
              <a:avLst/>
            </a:prstGeom>
          </p:spPr>
        </p:pic>
      </p:grpSp>
      <p:sp>
        <p:nvSpPr>
          <p:cNvPr id="47" name="46 CuadroTexto"/>
          <p:cNvSpPr txBox="1"/>
          <p:nvPr/>
        </p:nvSpPr>
        <p:spPr>
          <a:xfrm>
            <a:off x="4775018" y="4211048"/>
            <a:ext cx="936104" cy="252377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bg1"/>
                </a:solidFill>
                <a:latin typeface="Berlin Sans FB" pitchFamily="34" charset="0"/>
              </a:rPr>
              <a:t>Félix Pérez Rico</a:t>
            </a:r>
          </a:p>
        </p:txBody>
      </p:sp>
      <p:sp>
        <p:nvSpPr>
          <p:cNvPr id="49" name="48 CuadroTexto"/>
          <p:cNvSpPr txBox="1"/>
          <p:nvPr/>
        </p:nvSpPr>
        <p:spPr>
          <a:xfrm>
            <a:off x="4312568" y="6312768"/>
            <a:ext cx="936104" cy="252377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bg1"/>
                </a:solidFill>
                <a:latin typeface="Berlin Sans FB" pitchFamily="34" charset="0"/>
              </a:rPr>
              <a:t>Félix Pérez Rico</a:t>
            </a:r>
          </a:p>
        </p:txBody>
      </p:sp>
      <p:sp>
        <p:nvSpPr>
          <p:cNvPr id="50" name="49 CuadroTexto"/>
          <p:cNvSpPr txBox="1"/>
          <p:nvPr/>
        </p:nvSpPr>
        <p:spPr>
          <a:xfrm>
            <a:off x="6825533" y="6549817"/>
            <a:ext cx="936104" cy="252377"/>
          </a:xfrm>
          <a:prstGeom prst="rect">
            <a:avLst/>
          </a:prstGeom>
          <a:noFill/>
          <a:ln w="28575">
            <a:noFill/>
          </a:ln>
        </p:spPr>
        <p:txBody>
          <a:bodyPr wrap="square" lIns="128016" tIns="64008" rIns="128016" bIns="64008" rtlCol="0">
            <a:spAutoFit/>
          </a:bodyPr>
          <a:lstStyle/>
          <a:p>
            <a:pPr algn="just"/>
            <a:r>
              <a:rPr lang="es-ES" sz="800" dirty="0" smtClean="0">
                <a:solidFill>
                  <a:schemeClr val="bg1"/>
                </a:solidFill>
                <a:latin typeface="Berlin Sans FB" pitchFamily="34" charset="0"/>
              </a:rPr>
              <a:t>Félix Pérez Rico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397</Words>
  <Application>Microsoft Office PowerPoint</Application>
  <PresentationFormat>Papel A3 (297 x 420 mm)</PresentationFormat>
  <Paragraphs>42</Paragraphs>
  <Slides>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3" baseType="lpstr"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Administrador</dc:creator>
  <cp:lastModifiedBy>David Cayuela López</cp:lastModifiedBy>
  <cp:revision>53</cp:revision>
  <dcterms:created xsi:type="dcterms:W3CDTF">2011-10-03T12:19:09Z</dcterms:created>
  <dcterms:modified xsi:type="dcterms:W3CDTF">2012-02-27T08:14:55Z</dcterms:modified>
</cp:coreProperties>
</file>