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63" r:id="rId8"/>
    <p:sldId id="25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16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298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550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150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5640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8956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4399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520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5167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570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13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548C-E255-47FD-9834-3E17D0DC6F8C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958F-88E1-444B-A2D5-94C4427DEC1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353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PROGRAMAS Y LÍNEAS DE TRABAJO </a:t>
            </a:r>
            <a:endParaRPr lang="es-ES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980728"/>
            <a:ext cx="8712968" cy="4968552"/>
          </a:xfrm>
          <a:prstGeom prst="rect">
            <a:avLst/>
          </a:prstGeom>
          <a:solidFill>
            <a:schemeClr val="accent3">
              <a:lumMod val="40000"/>
              <a:lumOff val="60000"/>
              <a:alpha val="7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640960" cy="4752528"/>
          </a:xfrm>
        </p:spPr>
        <p:txBody>
          <a:bodyPr>
            <a:noAutofit/>
          </a:bodyPr>
          <a:lstStyle/>
          <a:p>
            <a:pPr algn="l"/>
            <a:endParaRPr lang="es-E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1.-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Programa de Publicidad y Difusión</a:t>
            </a:r>
          </a:p>
          <a:p>
            <a:pPr algn="l"/>
            <a:endParaRPr lang="es-E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es-E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2.-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Programa de Formación</a:t>
            </a:r>
          </a:p>
          <a:p>
            <a:pPr marL="914400" lvl="1" indent="-457200" algn="l">
              <a:buFont typeface="Wingdings" pitchFamily="2" charset="2"/>
              <a:buChar char="Ø"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 algn="l">
              <a:buFont typeface="Wingdings" pitchFamily="2" charset="2"/>
              <a:buChar char="Ø"/>
            </a:pPr>
            <a:endParaRPr lang="es-E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3.-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Programa de Apoyo Técnico a Ayuntamientos</a:t>
            </a:r>
          </a:p>
          <a:p>
            <a:pPr algn="l"/>
            <a:endParaRPr lang="es-E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endParaRPr lang="es-E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4.-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Programa de Fomento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colaboración 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con otras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    Administraciones</a:t>
            </a: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</a:rPr>
              <a:t>, Instituciones y </a:t>
            </a:r>
            <a:r>
              <a:rPr lang="es-ES" sz="2400" b="1" dirty="0" smtClean="0">
                <a:solidFill>
                  <a:schemeClr val="accent2">
                    <a:lumMod val="75000"/>
                  </a:schemeClr>
                </a:solidFill>
              </a:rPr>
              <a:t>Entidades</a:t>
            </a:r>
            <a:endParaRPr lang="es-E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32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4624"/>
            <a:ext cx="8712968" cy="72007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1.-Programa de Publicidad y Difusión </a:t>
            </a:r>
            <a:endParaRPr lang="es-ES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07" y="921112"/>
            <a:ext cx="4206433" cy="4956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678" y="980728"/>
            <a:ext cx="4326442" cy="5040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96752"/>
            <a:ext cx="4320480" cy="5242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6631" y="1052737"/>
            <a:ext cx="4307697" cy="56166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8736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720079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s-E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.-Programa de Formación </a:t>
            </a:r>
            <a:endParaRPr lang="es-ES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24744"/>
            <a:ext cx="5031842" cy="5319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3656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720079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3.-Programa de Apoyo Técnico a Ayuntamientos </a:t>
            </a:r>
            <a:endParaRPr lang="es-ES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76" y="1484784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84784"/>
            <a:ext cx="3852053" cy="2258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8945" y="1062217"/>
            <a:ext cx="4657231" cy="5463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908720"/>
            <a:ext cx="441408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903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-27383"/>
            <a:ext cx="8712968" cy="720079"/>
          </a:xfrm>
        </p:spPr>
        <p:txBody>
          <a:bodyPr>
            <a:normAutofit fontScale="90000"/>
          </a:bodyPr>
          <a:lstStyle/>
          <a:p>
            <a:r>
              <a:rPr lang="es-E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s-ES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.-Programa Fomento Colaboración entre Instituciones </a:t>
            </a:r>
            <a:endParaRPr lang="es-ES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570" y="809482"/>
            <a:ext cx="4008886" cy="5546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870" y="764704"/>
            <a:ext cx="6122442" cy="5338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764704"/>
            <a:ext cx="4104456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2588" y="743779"/>
            <a:ext cx="4372998" cy="5493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7895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64807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PREVISIÓN LÍNEAS </a:t>
            </a:r>
            <a:r>
              <a:rPr lang="es-ES" sz="4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</a:t>
            </a:r>
            <a:r>
              <a:rPr lang="es-E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ACTUACIÓN</a:t>
            </a:r>
            <a:endParaRPr lang="es-ES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764704"/>
            <a:ext cx="8712968" cy="5832648"/>
          </a:xfrm>
          <a:prstGeom prst="rect">
            <a:avLst/>
          </a:prstGeom>
          <a:solidFill>
            <a:schemeClr val="accent3">
              <a:lumMod val="40000"/>
              <a:lumOff val="60000"/>
              <a:alpha val="7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616624"/>
          </a:xfrm>
        </p:spPr>
        <p:txBody>
          <a:bodyPr>
            <a:noAutofit/>
          </a:bodyPr>
          <a:lstStyle/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1.- </a:t>
            </a:r>
            <a:r>
              <a:rPr lang="es-ES" sz="1600" b="1" u="sng" dirty="0" smtClean="0">
                <a:solidFill>
                  <a:schemeClr val="accent2">
                    <a:lumMod val="50000"/>
                  </a:schemeClr>
                </a:solidFill>
              </a:rPr>
              <a:t>Programa de Publicidad y Difusión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Difusión de la Red PANAMU a través de las Redes Sociales, Artículo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CVNews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,…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Charlas de sensibilización (Cargos electos y Servicios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Conselleria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Mejora de la página web 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Continuar desarrollando el Programa de Actuaciones del “Plan de Dinamización Turística de los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PNM’s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”: Edición de Manual de Señalización de los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PNM’s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, Guías, Calendarios, Material escolar, Participación en Ferias y Jornadas (FITUR-CV)… </a:t>
            </a:r>
            <a:endParaRPr lang="es-ES" sz="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2.- </a:t>
            </a:r>
            <a:r>
              <a:rPr lang="es-ES" sz="1600" b="1" u="sng" dirty="0">
                <a:solidFill>
                  <a:schemeClr val="accent2">
                    <a:lumMod val="50000"/>
                  </a:schemeClr>
                </a:solidFill>
              </a:rPr>
              <a:t>Programa de Formación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Taller de señalización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Taller de formación sobre turismo sostenible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Taller sobre accesibilidad en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PNM’s</a:t>
            </a:r>
            <a:endParaRPr lang="es-E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Curso de formación para gestores de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PNM’s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en las Provincias de Alicante y Valencia.</a:t>
            </a:r>
            <a:endParaRPr lang="es-ES" sz="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3.- </a:t>
            </a:r>
            <a:r>
              <a:rPr lang="es-ES" sz="1600" b="1" u="sng" dirty="0">
                <a:solidFill>
                  <a:schemeClr val="accent2">
                    <a:lumMod val="50000"/>
                  </a:schemeClr>
                </a:solidFill>
              </a:rPr>
              <a:t>Programa de Apoyo Técnico a Ayuntamientos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2ª Ronda reuniones Dinámica “Construyendo Parajes”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Continuar ofreciendo apoyo técnico personalizado a pequeños municipios.</a:t>
            </a:r>
            <a:endParaRPr lang="es-ES" sz="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4.- </a:t>
            </a:r>
            <a:r>
              <a:rPr lang="es-ES" sz="1600" b="1" u="sng" dirty="0">
                <a:solidFill>
                  <a:schemeClr val="accent2">
                    <a:lumMod val="50000"/>
                  </a:schemeClr>
                </a:solidFill>
              </a:rPr>
              <a:t>Programa de Fomento de colaboración con otras Administraciones,     Instituciones y </a:t>
            </a:r>
            <a:r>
              <a:rPr lang="es-ES" sz="1600" b="1" u="sng" dirty="0" smtClean="0">
                <a:solidFill>
                  <a:schemeClr val="accent2">
                    <a:lumMod val="50000"/>
                  </a:schemeClr>
                </a:solidFill>
              </a:rPr>
              <a:t>Entidades</a:t>
            </a:r>
            <a:endParaRPr lang="es-ES" sz="1600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Colaboración con la Diputación de Valencia, Fundaciones, Empresas Privadas…</a:t>
            </a:r>
          </a:p>
          <a:p>
            <a:pPr lvl="1" algn="l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xmlns="" val="13628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648072"/>
          </a:xfrm>
        </p:spPr>
        <p:txBody>
          <a:bodyPr>
            <a:noAutofit/>
          </a:bodyPr>
          <a:lstStyle/>
          <a:p>
            <a:r>
              <a:rPr lang="es-E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DEBATE</a:t>
            </a:r>
            <a:endParaRPr lang="es-ES" sz="4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124744"/>
            <a:ext cx="8712968" cy="5544616"/>
          </a:xfrm>
          <a:prstGeom prst="rect">
            <a:avLst/>
          </a:prstGeom>
          <a:solidFill>
            <a:schemeClr val="accent3">
              <a:lumMod val="40000"/>
              <a:lumOff val="60000"/>
              <a:alpha val="7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640960" cy="5616624"/>
          </a:xfrm>
        </p:spPr>
        <p:txBody>
          <a:bodyPr>
            <a:normAutofit/>
          </a:bodyPr>
          <a:lstStyle/>
          <a:p>
            <a:pPr lvl="1" algn="l"/>
            <a:endParaRPr lang="es-ES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algn="l"/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¿Os parecen acertadas estas líneas de trabajo…?</a:t>
            </a:r>
          </a:p>
          <a:p>
            <a:pPr lvl="1" algn="l"/>
            <a:endParaRPr lang="es-ES" sz="4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algn="l"/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¿Qué echáis en falta…?</a:t>
            </a:r>
          </a:p>
          <a:p>
            <a:pPr lvl="1" algn="l"/>
            <a:endParaRPr lang="es-ES" sz="40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algn="l"/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¿?.....</a:t>
            </a:r>
            <a:endParaRPr lang="es-ES" sz="4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algn="l"/>
            <a:endParaRPr lang="es-ES" sz="36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lvl="1" algn="l"/>
            <a:endParaRPr lang="es-ES" sz="3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3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PROGRAMAS Y LÍNEAS DE TRABAJO </a:t>
            </a:r>
            <a:endParaRPr lang="es-ES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980728"/>
            <a:ext cx="8712968" cy="5688632"/>
          </a:xfrm>
          <a:prstGeom prst="rect">
            <a:avLst/>
          </a:prstGeom>
          <a:solidFill>
            <a:schemeClr val="accent3">
              <a:lumMod val="40000"/>
              <a:lumOff val="60000"/>
              <a:alpha val="77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Autofit/>
          </a:bodyPr>
          <a:lstStyle/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1.- </a:t>
            </a:r>
            <a:r>
              <a:rPr lang="es-ES" sz="1600" b="1" u="sng" dirty="0" smtClean="0">
                <a:solidFill>
                  <a:schemeClr val="accent2">
                    <a:lumMod val="50000"/>
                  </a:schemeClr>
                </a:solidFill>
              </a:rPr>
              <a:t>Programa de Publicidad y Difusión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Plan de promoción turística de los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PNM’s</a:t>
            </a:r>
            <a:endParaRPr lang="es-E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Manual de Identidad corporativa Red PANAMU. (Logo)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Vídeo promocional de los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PNM’s</a:t>
            </a:r>
            <a:endParaRPr lang="es-E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Difusión en los medios de comunicación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Participación en actos y jornadas organizadas por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Aytos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2.- </a:t>
            </a:r>
            <a:r>
              <a:rPr lang="es-ES" sz="1600" b="1" u="sng" dirty="0" smtClean="0">
                <a:solidFill>
                  <a:schemeClr val="accent2">
                    <a:lumMod val="50000"/>
                  </a:schemeClr>
                </a:solidFill>
              </a:rPr>
              <a:t>Programa de Formación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Talleres de “Introducción a la Educación Ambiental e Interpretación del Patrimonio”, Sagunto y Elche 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3.- </a:t>
            </a:r>
            <a:r>
              <a:rPr lang="es-ES" sz="1600" b="1" u="sng" dirty="0">
                <a:solidFill>
                  <a:schemeClr val="accent2">
                    <a:lumMod val="50000"/>
                  </a:schemeClr>
                </a:solidFill>
              </a:rPr>
              <a:t>Programa de Apoyo Técnico a Ayuntamientos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Fomento del Trabajo en RED. (Red PANAMU)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Dinámica “Construyendo Parajes”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Apoyo técnico personalizado a pequeños municipios.</a:t>
            </a:r>
            <a:endParaRPr lang="es-ES" sz="16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4.- </a:t>
            </a:r>
            <a:r>
              <a:rPr lang="es-ES" sz="1600" b="1" u="sng" dirty="0">
                <a:solidFill>
                  <a:schemeClr val="accent2">
                    <a:lumMod val="50000"/>
                  </a:schemeClr>
                </a:solidFill>
              </a:rPr>
              <a:t>Programa de Fomento de colaboración con otras Administraciones, Instituciones y Entidades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Protocolos de Colaboración:  Diputación de Castellón y Federación Valenciana de Municipios y Provincias 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Colaboración con Universidades y Centros Educativos de la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Comunitat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Valenciana.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Otras colaboraciones: Servicio Biodiversidad, CEA, </a:t>
            </a:r>
            <a:r>
              <a:rPr lang="es-ES" sz="1600" dirty="0" err="1" smtClean="0">
                <a:solidFill>
                  <a:schemeClr val="accent2">
                    <a:lumMod val="50000"/>
                  </a:schemeClr>
                </a:solidFill>
              </a:rPr>
              <a:t>Conselleria</a:t>
            </a:r>
            <a:r>
              <a:rPr lang="es-ES" sz="1600" dirty="0" smtClean="0">
                <a:solidFill>
                  <a:schemeClr val="accent2">
                    <a:lumMod val="50000"/>
                  </a:schemeClr>
                </a:solidFill>
              </a:rPr>
              <a:t> de Turismo…</a:t>
            </a:r>
          </a:p>
        </p:txBody>
      </p:sp>
    </p:spTree>
    <p:extLst>
      <p:ext uri="{BB962C8B-B14F-4D97-AF65-F5344CB8AC3E}">
        <p14:creationId xmlns:p14="http://schemas.microsoft.com/office/powerpoint/2010/main" xmlns="" val="198602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399</Words>
  <Application>Microsoft Office PowerPoint</Application>
  <PresentationFormat>Presentación en pantalla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PROGRAMAS Y LÍNEAS DE TRABAJO </vt:lpstr>
      <vt:lpstr>1.-Programa de Publicidad y Difusión </vt:lpstr>
      <vt:lpstr>2.-Programa de Formación </vt:lpstr>
      <vt:lpstr>3.-Programa de Apoyo Técnico a Ayuntamientos </vt:lpstr>
      <vt:lpstr>4.-Programa Fomento Colaboración entre Instituciones </vt:lpstr>
      <vt:lpstr>PREVISIÓN LÍNEAS DE ACTUACIÓN</vt:lpstr>
      <vt:lpstr>DEBATE</vt:lpstr>
      <vt:lpstr>PROGRAMAS Y LÍNEAS DE TRABAJO </vt:lpstr>
    </vt:vector>
  </TitlesOfParts>
  <Company>vaersa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Y LINEAS DE TRABAJO</dc:title>
  <dc:creator>David Cayuela López</dc:creator>
  <cp:lastModifiedBy>mcossio</cp:lastModifiedBy>
  <cp:revision>28</cp:revision>
  <dcterms:created xsi:type="dcterms:W3CDTF">2011-10-10T07:15:50Z</dcterms:created>
  <dcterms:modified xsi:type="dcterms:W3CDTF">2014-11-06T15:41:10Z</dcterms:modified>
</cp:coreProperties>
</file>